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ce8ab1073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ce8ab1073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e8ab1073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ce8ab1073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e8ab1073f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ce8ab1073f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ce8ab1073f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ce8ab1073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ce9e13b4a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ce9e13b4a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e9e13b4a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ce9e13b4a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6b5e8c91f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6b5e8c91f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c4172d39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c4172d39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c4172d399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c4172d399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c4e80fb0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c4e80fb0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b0ebb8420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cb0ebb842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ce8ab1073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ce8ab1073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ce8ab1073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ce8ab1073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ce8ab1073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ce8ab1073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17.jpg"/><Relationship Id="rId5" Type="http://schemas.openxmlformats.org/officeDocument/2006/relationships/image" Target="../media/image21.jpg"/><Relationship Id="rId6" Type="http://schemas.openxmlformats.org/officeDocument/2006/relationships/image" Target="../media/image19.jpg"/><Relationship Id="rId7"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hyperlink" Target="https://www.douyin.com/search/%E6%9A%B4%E9%A3%8E%E5%90%B9%E7%8E%BB%E7%92%83?aid=42dad15e-12a7-4798-8daa-13a5e3125d17&amp;modal_id=7353100100467461403&amp;type=genera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99883" y="18467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Waste Management</a:t>
            </a:r>
            <a:endParaRPr/>
          </a:p>
        </p:txBody>
      </p:sp>
      <p:sp>
        <p:nvSpPr>
          <p:cNvPr id="55" name="Google Shape;55;p13"/>
          <p:cNvSpPr txBox="1"/>
          <p:nvPr>
            <p:ph idx="1" type="subTitle"/>
          </p:nvPr>
        </p:nvSpPr>
        <p:spPr>
          <a:xfrm>
            <a:off x="311700" y="38993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By Zach Dillon, Vonte Burse, Yihan Wang</a:t>
            </a:r>
            <a:endParaRPr>
              <a:solidFill>
                <a:schemeClr val="dk1"/>
              </a:solidFill>
            </a:endParaRPr>
          </a:p>
        </p:txBody>
      </p:sp>
      <p:pic>
        <p:nvPicPr>
          <p:cNvPr id="56" name="Google Shape;56;p13"/>
          <p:cNvPicPr preferRelativeResize="0"/>
          <p:nvPr/>
        </p:nvPicPr>
        <p:blipFill>
          <a:blip r:embed="rId3">
            <a:alphaModFix/>
          </a:blip>
          <a:stretch>
            <a:fillRect/>
          </a:stretch>
        </p:blipFill>
        <p:spPr>
          <a:xfrm>
            <a:off x="739975" y="176323"/>
            <a:ext cx="7664050" cy="2939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Life on land</a:t>
            </a:r>
            <a:endParaRPr/>
          </a:p>
        </p:txBody>
      </p:sp>
      <p:sp>
        <p:nvSpPr>
          <p:cNvPr id="118" name="Google Shape;118;p22"/>
          <p:cNvSpPr txBox="1"/>
          <p:nvPr>
            <p:ph idx="1" type="body"/>
          </p:nvPr>
        </p:nvSpPr>
        <p:spPr>
          <a:xfrm>
            <a:off x="4190175" y="1167250"/>
            <a:ext cx="4908300" cy="34164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None/>
            </a:pPr>
            <a:r>
              <a:rPr i="1" lang="en">
                <a:solidFill>
                  <a:schemeClr val="dk1"/>
                </a:solidFill>
              </a:rPr>
              <a:t>According to estimates from organizations such as the International Union for Conservation of Nature (IUCN), </a:t>
            </a:r>
            <a:r>
              <a:rPr b="1" i="1" lang="en" u="sng">
                <a:solidFill>
                  <a:schemeClr val="dk1"/>
                </a:solidFill>
              </a:rPr>
              <a:t>thousands to tens of thousands of species</a:t>
            </a:r>
            <a:r>
              <a:rPr i="1" lang="en" u="sng">
                <a:solidFill>
                  <a:schemeClr val="dk1"/>
                </a:solidFill>
              </a:rPr>
              <a:t> are </a:t>
            </a:r>
            <a:r>
              <a:rPr b="1" i="1" lang="en" u="sng">
                <a:solidFill>
                  <a:schemeClr val="dk1"/>
                </a:solidFill>
              </a:rPr>
              <a:t>on the brink of extinction or have already become extinct each year</a:t>
            </a:r>
            <a:endParaRPr b="1" i="1" u="sng">
              <a:solidFill>
                <a:schemeClr val="dk1"/>
              </a:solidFill>
            </a:endParaRPr>
          </a:p>
          <a:p>
            <a:pPr indent="-300037" lvl="0" marL="457200" rtl="0" algn="l">
              <a:spcBef>
                <a:spcPts val="1200"/>
              </a:spcBef>
              <a:spcAft>
                <a:spcPts val="0"/>
              </a:spcAft>
              <a:buClr>
                <a:schemeClr val="dk1"/>
              </a:buClr>
              <a:buSzPct val="100000"/>
              <a:buAutoNum type="arabicPeriod"/>
            </a:pPr>
            <a:r>
              <a:rPr b="1" lang="en">
                <a:solidFill>
                  <a:schemeClr val="dk1"/>
                </a:solidFill>
              </a:rPr>
              <a:t>Biodiversity conservation: </a:t>
            </a:r>
            <a:r>
              <a:rPr lang="en">
                <a:solidFill>
                  <a:schemeClr val="dk1"/>
                </a:solidFill>
              </a:rPr>
              <a:t>Effective waste management can reduce threats to land and terrestrial biodiversity. The pollution and destruction of land and biological habitats by garbage may lead to species extinction, ecosystem collapse, and decreased biodiversity.</a:t>
            </a:r>
            <a:endParaRPr>
              <a:solidFill>
                <a:schemeClr val="dk1"/>
              </a:solidFill>
            </a:endParaRPr>
          </a:p>
          <a:p>
            <a:pPr indent="-300037" lvl="0" marL="457200" rtl="0" algn="l">
              <a:spcBef>
                <a:spcPts val="0"/>
              </a:spcBef>
              <a:spcAft>
                <a:spcPts val="0"/>
              </a:spcAft>
              <a:buClr>
                <a:schemeClr val="dk1"/>
              </a:buClr>
              <a:buSzPct val="100000"/>
              <a:buAutoNum type="arabicPeriod"/>
            </a:pPr>
            <a:r>
              <a:rPr b="1" lang="en">
                <a:solidFill>
                  <a:schemeClr val="dk1"/>
                </a:solidFill>
              </a:rPr>
              <a:t>Land pollution control: </a:t>
            </a:r>
            <a:r>
              <a:rPr lang="en">
                <a:solidFill>
                  <a:schemeClr val="dk1"/>
                </a:solidFill>
              </a:rPr>
              <a:t>Improper garbage disposal can lead to land pollution, affecting soil quality and ecosystem function. Proper garbage management can reduce land pollution and protect the health and function of land ecosystems.</a:t>
            </a:r>
            <a:endParaRPr>
              <a:solidFill>
                <a:schemeClr val="dk1"/>
              </a:solidFill>
            </a:endParaRPr>
          </a:p>
          <a:p>
            <a:pPr indent="-300037" lvl="0" marL="457200" rtl="0" algn="l">
              <a:spcBef>
                <a:spcPts val="0"/>
              </a:spcBef>
              <a:spcAft>
                <a:spcPts val="0"/>
              </a:spcAft>
              <a:buClr>
                <a:schemeClr val="dk1"/>
              </a:buClr>
              <a:buSzPct val="100000"/>
              <a:buAutoNum type="arabicPeriod"/>
            </a:pPr>
            <a:r>
              <a:rPr b="1" lang="en">
                <a:solidFill>
                  <a:schemeClr val="dk1"/>
                </a:solidFill>
              </a:rPr>
              <a:t>Habitat protection and restoration: </a:t>
            </a:r>
            <a:r>
              <a:rPr lang="en">
                <a:solidFill>
                  <a:schemeClr val="dk1"/>
                </a:solidFill>
              </a:rPr>
              <a:t>Waste management can help protect and restore the habitats of terrestrial organisms. Measures such as clearing polluted land, restoring damaged ecosystems, and establishing protected areas can promote the survival and reproduction of terrestrial organisms.</a:t>
            </a:r>
            <a:endParaRPr>
              <a:solidFill>
                <a:schemeClr val="dk1"/>
              </a:solidFill>
            </a:endParaRPr>
          </a:p>
        </p:txBody>
      </p:sp>
      <p:pic>
        <p:nvPicPr>
          <p:cNvPr id="119" name="Google Shape;119;p22"/>
          <p:cNvPicPr preferRelativeResize="0"/>
          <p:nvPr/>
        </p:nvPicPr>
        <p:blipFill>
          <a:blip r:embed="rId3">
            <a:alphaModFix/>
          </a:blip>
          <a:stretch>
            <a:fillRect/>
          </a:stretch>
        </p:blipFill>
        <p:spPr>
          <a:xfrm>
            <a:off x="267375" y="2246575"/>
            <a:ext cx="3614850" cy="1897799"/>
          </a:xfrm>
          <a:prstGeom prst="rect">
            <a:avLst/>
          </a:prstGeom>
          <a:noFill/>
          <a:ln>
            <a:noFill/>
          </a:ln>
        </p:spPr>
      </p:pic>
      <p:pic>
        <p:nvPicPr>
          <p:cNvPr id="120" name="Google Shape;120;p22"/>
          <p:cNvPicPr preferRelativeResize="0"/>
          <p:nvPr/>
        </p:nvPicPr>
        <p:blipFill>
          <a:blip r:embed="rId4">
            <a:alphaModFix/>
          </a:blip>
          <a:stretch>
            <a:fillRect/>
          </a:stretch>
        </p:blipFill>
        <p:spPr>
          <a:xfrm>
            <a:off x="1349925" y="908975"/>
            <a:ext cx="1265350" cy="1265350"/>
          </a:xfrm>
          <a:prstGeom prst="rect">
            <a:avLst/>
          </a:prstGeom>
          <a:noFill/>
          <a:ln>
            <a:noFill/>
          </a:ln>
        </p:spPr>
      </p:pic>
    </p:spTree>
  </p:cSld>
  <p:clrMapOvr>
    <a:masterClrMapping/>
  </p:clrMapOvr>
  <mc:AlternateContent>
    <mc:Choice Requires="p14">
      <p:transition spd="med">
        <p14:gallery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24" name="Shape 124"/>
        <p:cNvGrpSpPr/>
        <p:nvPr/>
      </p:nvGrpSpPr>
      <p:grpSpPr>
        <a:xfrm>
          <a:off x="0" y="0"/>
          <a:ext cx="0" cy="0"/>
          <a:chOff x="0" y="0"/>
          <a:chExt cx="0" cy="0"/>
        </a:xfrm>
      </p:grpSpPr>
      <p:sp>
        <p:nvSpPr>
          <p:cNvPr id="125" name="Google Shape;125;p23"/>
          <p:cNvSpPr txBox="1"/>
          <p:nvPr>
            <p:ph type="title"/>
          </p:nvPr>
        </p:nvSpPr>
        <p:spPr>
          <a:xfrm>
            <a:off x="489075" y="2824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Quality education</a:t>
            </a:r>
            <a:endParaRPr/>
          </a:p>
        </p:txBody>
      </p:sp>
      <p:sp>
        <p:nvSpPr>
          <p:cNvPr id="126" name="Google Shape;126;p23"/>
          <p:cNvSpPr txBox="1"/>
          <p:nvPr>
            <p:ph idx="1" type="body"/>
          </p:nvPr>
        </p:nvSpPr>
        <p:spPr>
          <a:xfrm>
            <a:off x="311700" y="3192850"/>
            <a:ext cx="8520600" cy="2291400"/>
          </a:xfrm>
          <a:prstGeom prst="rect">
            <a:avLst/>
          </a:prstGeom>
        </p:spPr>
        <p:txBody>
          <a:bodyPr anchorCtr="0" anchor="t" bIns="91425" lIns="91425" spcFirstLastPara="1" rIns="91425" wrap="square" tIns="91425">
            <a:normAutofit/>
          </a:bodyPr>
          <a:lstStyle/>
          <a:p>
            <a:pPr indent="0" lvl="0" marL="457200" rtl="0" algn="ctr">
              <a:spcBef>
                <a:spcPts val="0"/>
              </a:spcBef>
              <a:spcAft>
                <a:spcPts val="0"/>
              </a:spcAft>
              <a:buNone/>
            </a:pPr>
            <a:r>
              <a:rPr b="1" lang="en">
                <a:solidFill>
                  <a:schemeClr val="dk1"/>
                </a:solidFill>
              </a:rPr>
              <a:t>Education is the key to changing the future.</a:t>
            </a:r>
            <a:endParaRPr b="1">
              <a:solidFill>
                <a:schemeClr val="dk1"/>
              </a:solidFill>
            </a:endParaRPr>
          </a:p>
          <a:p>
            <a:pPr indent="0" lvl="0" marL="457200" rtl="0" algn="ctr">
              <a:spcBef>
                <a:spcPts val="1200"/>
              </a:spcBef>
              <a:spcAft>
                <a:spcPts val="0"/>
              </a:spcAft>
              <a:buNone/>
            </a:pPr>
            <a:r>
              <a:rPr lang="en">
                <a:solidFill>
                  <a:schemeClr val="dk1"/>
                </a:solidFill>
              </a:rPr>
              <a:t>We not only need to know the importance of sustainable development ourselves, but also need to make more people, our next generation, aware of the importance of sustainable development.</a:t>
            </a:r>
            <a:endParaRPr>
              <a:solidFill>
                <a:schemeClr val="dk1"/>
              </a:solidFill>
            </a:endParaRPr>
          </a:p>
          <a:p>
            <a:pPr indent="0" lvl="0" marL="457200" rtl="0" algn="l">
              <a:spcBef>
                <a:spcPts val="1200"/>
              </a:spcBef>
              <a:spcAft>
                <a:spcPts val="1200"/>
              </a:spcAft>
              <a:buNone/>
            </a:pPr>
            <a:r>
              <a:t/>
            </a:r>
            <a:endParaRPr i="1">
              <a:solidFill>
                <a:schemeClr val="dk1"/>
              </a:solidFill>
            </a:endParaRPr>
          </a:p>
        </p:txBody>
      </p:sp>
      <p:pic>
        <p:nvPicPr>
          <p:cNvPr id="127" name="Google Shape;127;p23"/>
          <p:cNvPicPr preferRelativeResize="0"/>
          <p:nvPr/>
        </p:nvPicPr>
        <p:blipFill>
          <a:blip r:embed="rId3">
            <a:alphaModFix/>
          </a:blip>
          <a:stretch>
            <a:fillRect/>
          </a:stretch>
        </p:blipFill>
        <p:spPr>
          <a:xfrm>
            <a:off x="2330350" y="951200"/>
            <a:ext cx="4483300" cy="2241650"/>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2145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What We Do</a:t>
            </a:r>
            <a:endParaRPr/>
          </a:p>
        </p:txBody>
      </p:sp>
      <p:sp>
        <p:nvSpPr>
          <p:cNvPr id="133" name="Google Shape;133;p24"/>
          <p:cNvSpPr txBox="1"/>
          <p:nvPr>
            <p:ph idx="1" type="body"/>
          </p:nvPr>
        </p:nvSpPr>
        <p:spPr>
          <a:xfrm>
            <a:off x="311700" y="3192850"/>
            <a:ext cx="8520600" cy="2291400"/>
          </a:xfrm>
          <a:prstGeom prst="rect">
            <a:avLst/>
          </a:prstGeom>
        </p:spPr>
        <p:txBody>
          <a:bodyPr anchorCtr="0" anchor="t" bIns="91425" lIns="91425" spcFirstLastPara="1" rIns="91425" wrap="square" tIns="91425">
            <a:normAutofit/>
          </a:bodyPr>
          <a:lstStyle/>
          <a:p>
            <a:pPr indent="0" lvl="0" marL="457200" rtl="0" algn="ctr">
              <a:spcBef>
                <a:spcPts val="0"/>
              </a:spcBef>
              <a:spcAft>
                <a:spcPts val="0"/>
              </a:spcAft>
              <a:buNone/>
            </a:pPr>
            <a:r>
              <a:t/>
            </a:r>
            <a:endParaRPr>
              <a:solidFill>
                <a:schemeClr val="dk1"/>
              </a:solidFill>
            </a:endParaRPr>
          </a:p>
          <a:p>
            <a:pPr indent="0" lvl="0" marL="457200" rtl="0" algn="l">
              <a:spcBef>
                <a:spcPts val="1200"/>
              </a:spcBef>
              <a:spcAft>
                <a:spcPts val="1200"/>
              </a:spcAft>
              <a:buNone/>
            </a:pPr>
            <a:r>
              <a:t/>
            </a:r>
            <a:endParaRPr i="1">
              <a:solidFill>
                <a:schemeClr val="dk1"/>
              </a:solidFill>
            </a:endParaRPr>
          </a:p>
        </p:txBody>
      </p:sp>
      <p:pic>
        <p:nvPicPr>
          <p:cNvPr id="134" name="Google Shape;134;p24"/>
          <p:cNvPicPr preferRelativeResize="0"/>
          <p:nvPr/>
        </p:nvPicPr>
        <p:blipFill>
          <a:blip r:embed="rId3">
            <a:alphaModFix/>
          </a:blip>
          <a:stretch>
            <a:fillRect/>
          </a:stretch>
        </p:blipFill>
        <p:spPr>
          <a:xfrm>
            <a:off x="152400" y="869950"/>
            <a:ext cx="2464648" cy="1848125"/>
          </a:xfrm>
          <a:prstGeom prst="rect">
            <a:avLst/>
          </a:prstGeom>
          <a:noFill/>
          <a:ln>
            <a:noFill/>
          </a:ln>
        </p:spPr>
      </p:pic>
      <p:pic>
        <p:nvPicPr>
          <p:cNvPr id="135" name="Google Shape;135;p24"/>
          <p:cNvPicPr preferRelativeResize="0"/>
          <p:nvPr/>
        </p:nvPicPr>
        <p:blipFill>
          <a:blip r:embed="rId4">
            <a:alphaModFix/>
          </a:blip>
          <a:stretch>
            <a:fillRect/>
          </a:stretch>
        </p:blipFill>
        <p:spPr>
          <a:xfrm>
            <a:off x="3295335" y="869950"/>
            <a:ext cx="2464648" cy="1848125"/>
          </a:xfrm>
          <a:prstGeom prst="rect">
            <a:avLst/>
          </a:prstGeom>
          <a:noFill/>
          <a:ln>
            <a:noFill/>
          </a:ln>
        </p:spPr>
      </p:pic>
      <p:pic>
        <p:nvPicPr>
          <p:cNvPr id="136" name="Google Shape;136;p24"/>
          <p:cNvPicPr preferRelativeResize="0"/>
          <p:nvPr/>
        </p:nvPicPr>
        <p:blipFill>
          <a:blip r:embed="rId5">
            <a:alphaModFix/>
          </a:blip>
          <a:stretch>
            <a:fillRect/>
          </a:stretch>
        </p:blipFill>
        <p:spPr>
          <a:xfrm>
            <a:off x="6177220" y="869950"/>
            <a:ext cx="2465130" cy="1848123"/>
          </a:xfrm>
          <a:prstGeom prst="rect">
            <a:avLst/>
          </a:prstGeom>
          <a:noFill/>
          <a:ln>
            <a:noFill/>
          </a:ln>
        </p:spPr>
      </p:pic>
      <p:pic>
        <p:nvPicPr>
          <p:cNvPr id="137" name="Google Shape;137;p24"/>
          <p:cNvPicPr preferRelativeResize="0"/>
          <p:nvPr/>
        </p:nvPicPr>
        <p:blipFill>
          <a:blip r:embed="rId6">
            <a:alphaModFix/>
          </a:blip>
          <a:stretch>
            <a:fillRect/>
          </a:stretch>
        </p:blipFill>
        <p:spPr>
          <a:xfrm>
            <a:off x="1225724" y="3022560"/>
            <a:ext cx="2465126" cy="1848114"/>
          </a:xfrm>
          <a:prstGeom prst="rect">
            <a:avLst/>
          </a:prstGeom>
          <a:noFill/>
          <a:ln>
            <a:noFill/>
          </a:ln>
        </p:spPr>
      </p:pic>
      <p:pic>
        <p:nvPicPr>
          <p:cNvPr id="138" name="Google Shape;138;p24"/>
          <p:cNvPicPr preferRelativeResize="0"/>
          <p:nvPr/>
        </p:nvPicPr>
        <p:blipFill>
          <a:blip r:embed="rId7">
            <a:alphaModFix/>
          </a:blip>
          <a:stretch>
            <a:fillRect/>
          </a:stretch>
        </p:blipFill>
        <p:spPr>
          <a:xfrm>
            <a:off x="5078876" y="3022552"/>
            <a:ext cx="2465126" cy="18481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42" name="Shape 142"/>
        <p:cNvGrpSpPr/>
        <p:nvPr/>
      </p:nvGrpSpPr>
      <p:grpSpPr>
        <a:xfrm>
          <a:off x="0" y="0"/>
          <a:ext cx="0" cy="0"/>
          <a:chOff x="0" y="0"/>
          <a:chExt cx="0" cy="0"/>
        </a:xfrm>
      </p:grpSpPr>
      <p:sp>
        <p:nvSpPr>
          <p:cNvPr id="143" name="Google Shape;143;p25"/>
          <p:cNvSpPr txBox="1"/>
          <p:nvPr>
            <p:ph type="title"/>
          </p:nvPr>
        </p:nvSpPr>
        <p:spPr>
          <a:xfrm>
            <a:off x="311700" y="1217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Conclusion</a:t>
            </a:r>
            <a:r>
              <a:rPr lang="en"/>
              <a:t> </a:t>
            </a:r>
            <a:endParaRPr/>
          </a:p>
        </p:txBody>
      </p:sp>
      <p:pic>
        <p:nvPicPr>
          <p:cNvPr id="144" name="Google Shape;144;p25"/>
          <p:cNvPicPr preferRelativeResize="0"/>
          <p:nvPr/>
        </p:nvPicPr>
        <p:blipFill>
          <a:blip r:embed="rId3">
            <a:alphaModFix/>
          </a:blip>
          <a:stretch>
            <a:fillRect/>
          </a:stretch>
        </p:blipFill>
        <p:spPr>
          <a:xfrm>
            <a:off x="4685425" y="860725"/>
            <a:ext cx="3999900" cy="3999900"/>
          </a:xfrm>
          <a:prstGeom prst="rect">
            <a:avLst/>
          </a:prstGeom>
          <a:noFill/>
          <a:ln>
            <a:noFill/>
          </a:ln>
        </p:spPr>
      </p:pic>
      <p:sp>
        <p:nvSpPr>
          <p:cNvPr id="145" name="Google Shape;145;p25"/>
          <p:cNvSpPr txBox="1"/>
          <p:nvPr>
            <p:ph idx="1" type="body"/>
          </p:nvPr>
        </p:nvSpPr>
        <p:spPr>
          <a:xfrm>
            <a:off x="311700" y="1152475"/>
            <a:ext cx="3999900" cy="370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Oceanness is a clothing brand that has a purpose-driven apparel brand, created to save the ocean. From eco-friendly apparel made from recycled plastic bottles, to removing plastic waste from the ocean and coastlines, everything we do is for the love of our ocean. Oceanness provide sustainable clothes made from recycled plastic bottles, and jewelry made from ocean plastic collected on the shores of Oslo and Grimstad. For every item sold, we collect 2 kg plastic waste, equivalent to 100 plastic bottles, from the ocean and coastlines in partnership with Plastic Bank. Our mission is simple - to save the ocean by having the world</a:t>
            </a:r>
            <a:r>
              <a:rPr lang="en">
                <a:solidFill>
                  <a:schemeClr val="dk1"/>
                </a:solidFill>
                <a:highlight>
                  <a:schemeClr val="dk1"/>
                </a:highlight>
              </a:rPr>
              <a:t> </a:t>
            </a:r>
            <a:endParaRPr>
              <a:solidFill>
                <a:schemeClr val="dk1"/>
              </a:solidFill>
              <a:highlight>
                <a:schemeClr val="dk1"/>
              </a:highlight>
            </a:endParaRPr>
          </a:p>
        </p:txBody>
      </p:sp>
      <p:sp>
        <p:nvSpPr>
          <p:cNvPr id="146" name="Google Shape;146;p2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50" name="Shape 150"/>
        <p:cNvGrpSpPr/>
        <p:nvPr/>
      </p:nvGrpSpPr>
      <p:grpSpPr>
        <a:xfrm>
          <a:off x="0" y="0"/>
          <a:ext cx="0" cy="0"/>
          <a:chOff x="0" y="0"/>
          <a:chExt cx="0" cy="0"/>
        </a:xfrm>
      </p:grpSpPr>
      <p:sp>
        <p:nvSpPr>
          <p:cNvPr id="151" name="Google Shape;15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Conclusion Part 2</a:t>
            </a:r>
            <a:endParaRPr/>
          </a:p>
        </p:txBody>
      </p:sp>
      <p:sp>
        <p:nvSpPr>
          <p:cNvPr id="152" name="Google Shape;152;p26"/>
          <p:cNvSpPr txBox="1"/>
          <p:nvPr>
            <p:ph idx="1" type="body"/>
          </p:nvPr>
        </p:nvSpPr>
        <p:spPr>
          <a:xfrm>
            <a:off x="311700" y="1152475"/>
            <a:ext cx="1863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6 Step Plan</a:t>
            </a:r>
            <a:endParaRPr>
              <a:solidFill>
                <a:schemeClr val="dk1"/>
              </a:solidFill>
            </a:endParaRPr>
          </a:p>
        </p:txBody>
      </p:sp>
      <p:pic>
        <p:nvPicPr>
          <p:cNvPr id="153" name="Google Shape;153;p26"/>
          <p:cNvPicPr preferRelativeResize="0"/>
          <p:nvPr/>
        </p:nvPicPr>
        <p:blipFill>
          <a:blip r:embed="rId3">
            <a:alphaModFix/>
          </a:blip>
          <a:stretch>
            <a:fillRect/>
          </a:stretch>
        </p:blipFill>
        <p:spPr>
          <a:xfrm>
            <a:off x="2577225" y="950188"/>
            <a:ext cx="5936646" cy="382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57" name="Shape 157"/>
        <p:cNvGrpSpPr/>
        <p:nvPr/>
      </p:nvGrpSpPr>
      <p:grpSpPr>
        <a:xfrm>
          <a:off x="0" y="0"/>
          <a:ext cx="0" cy="0"/>
          <a:chOff x="0" y="0"/>
          <a:chExt cx="0" cy="0"/>
        </a:xfrm>
      </p:grpSpPr>
      <p:sp>
        <p:nvSpPr>
          <p:cNvPr id="158" name="Google Shape;158;p27"/>
          <p:cNvSpPr txBox="1"/>
          <p:nvPr>
            <p:ph type="title"/>
          </p:nvPr>
        </p:nvSpPr>
        <p:spPr>
          <a:xfrm>
            <a:off x="311700" y="776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The End</a:t>
            </a:r>
            <a:endParaRPr/>
          </a:p>
        </p:txBody>
      </p:sp>
      <p:pic>
        <p:nvPicPr>
          <p:cNvPr id="159" name="Google Shape;159;p27"/>
          <p:cNvPicPr preferRelativeResize="0"/>
          <p:nvPr/>
        </p:nvPicPr>
        <p:blipFill>
          <a:blip r:embed="rId3">
            <a:alphaModFix/>
          </a:blip>
          <a:stretch>
            <a:fillRect/>
          </a:stretch>
        </p:blipFill>
        <p:spPr>
          <a:xfrm>
            <a:off x="1910450" y="512625"/>
            <a:ext cx="4326075" cy="4326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1818450" y="282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Food Waste</a:t>
            </a:r>
            <a:endParaRPr/>
          </a:p>
        </p:txBody>
      </p:sp>
      <p:sp>
        <p:nvSpPr>
          <p:cNvPr id="62" name="Google Shape;62;p14"/>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t/>
            </a:r>
            <a:endParaRPr>
              <a:solidFill>
                <a:schemeClr val="dk1"/>
              </a:solidFill>
            </a:endParaRPr>
          </a:p>
        </p:txBody>
      </p:sp>
      <p:pic>
        <p:nvPicPr>
          <p:cNvPr id="63" name="Google Shape;63;p14"/>
          <p:cNvPicPr preferRelativeResize="0"/>
          <p:nvPr/>
        </p:nvPicPr>
        <p:blipFill>
          <a:blip r:embed="rId3">
            <a:alphaModFix/>
          </a:blip>
          <a:stretch>
            <a:fillRect/>
          </a:stretch>
        </p:blipFill>
        <p:spPr>
          <a:xfrm>
            <a:off x="308250" y="1152475"/>
            <a:ext cx="4267200" cy="3201200"/>
          </a:xfrm>
          <a:prstGeom prst="rect">
            <a:avLst/>
          </a:prstGeom>
          <a:noFill/>
          <a:ln>
            <a:noFill/>
          </a:ln>
        </p:spPr>
      </p:pic>
      <p:pic>
        <p:nvPicPr>
          <p:cNvPr id="64" name="Google Shape;64;p14"/>
          <p:cNvPicPr preferRelativeResize="0"/>
          <p:nvPr/>
        </p:nvPicPr>
        <p:blipFill>
          <a:blip r:embed="rId4">
            <a:alphaModFix/>
          </a:blip>
          <a:stretch>
            <a:fillRect/>
          </a:stretch>
        </p:blipFill>
        <p:spPr>
          <a:xfrm>
            <a:off x="4982100" y="226613"/>
            <a:ext cx="3676650" cy="4752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Waste</a:t>
            </a:r>
            <a:endParaRPr/>
          </a:p>
        </p:txBody>
      </p:sp>
      <p:pic>
        <p:nvPicPr>
          <p:cNvPr id="70" name="Google Shape;70;p15"/>
          <p:cNvPicPr preferRelativeResize="0"/>
          <p:nvPr/>
        </p:nvPicPr>
        <p:blipFill>
          <a:blip r:embed="rId3">
            <a:alphaModFix/>
          </a:blip>
          <a:stretch>
            <a:fillRect/>
          </a:stretch>
        </p:blipFill>
        <p:spPr>
          <a:xfrm>
            <a:off x="2410138" y="1355700"/>
            <a:ext cx="4323726" cy="24320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76" name="Google Shape;76;p16"/>
          <p:cNvSpPr txBox="1"/>
          <p:nvPr>
            <p:ph idx="1" type="body"/>
          </p:nvPr>
        </p:nvSpPr>
        <p:spPr>
          <a:xfrm>
            <a:off x="45720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solidFill>
                <a:schemeClr val="dk1"/>
              </a:solidFill>
            </a:endParaRPr>
          </a:p>
        </p:txBody>
      </p:sp>
      <p:pic>
        <p:nvPicPr>
          <p:cNvPr id="77" name="Google Shape;77;p16"/>
          <p:cNvPicPr preferRelativeResize="0"/>
          <p:nvPr/>
        </p:nvPicPr>
        <p:blipFill>
          <a:blip r:embed="rId3">
            <a:alphaModFix/>
          </a:blip>
          <a:stretch>
            <a:fillRect/>
          </a:stretch>
        </p:blipFill>
        <p:spPr>
          <a:xfrm>
            <a:off x="1067075" y="805127"/>
            <a:ext cx="7009851" cy="4005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SDGs</a:t>
            </a:r>
            <a:endParaRPr/>
          </a:p>
        </p:txBody>
      </p:sp>
      <p:pic>
        <p:nvPicPr>
          <p:cNvPr id="83" name="Google Shape;83;p17"/>
          <p:cNvPicPr preferRelativeResize="0"/>
          <p:nvPr/>
        </p:nvPicPr>
        <p:blipFill>
          <a:blip r:embed="rId3">
            <a:alphaModFix/>
          </a:blip>
          <a:stretch>
            <a:fillRect/>
          </a:stretch>
        </p:blipFill>
        <p:spPr>
          <a:xfrm>
            <a:off x="1746362" y="1022838"/>
            <a:ext cx="5651274" cy="3675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No Poverty No Hunger</a:t>
            </a:r>
            <a:endParaRPr/>
          </a:p>
        </p:txBody>
      </p:sp>
      <p:sp>
        <p:nvSpPr>
          <p:cNvPr id="89" name="Google Shape;89;p18"/>
          <p:cNvSpPr txBox="1"/>
          <p:nvPr>
            <p:ph idx="1" type="body"/>
          </p:nvPr>
        </p:nvSpPr>
        <p:spPr>
          <a:xfrm>
            <a:off x="4538375" y="1152475"/>
            <a:ext cx="42942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i="1" lang="en">
                <a:solidFill>
                  <a:schemeClr val="dk1"/>
                </a:solidFill>
              </a:rPr>
              <a:t>About 80% of global wealth is owned by about 20% of the population</a:t>
            </a:r>
            <a:endParaRPr i="1">
              <a:solidFill>
                <a:schemeClr val="dk1"/>
              </a:solidFill>
            </a:endParaRPr>
          </a:p>
          <a:p>
            <a:pPr indent="-317182" lvl="0" marL="457200" rtl="0" algn="l">
              <a:spcBef>
                <a:spcPts val="1200"/>
              </a:spcBef>
              <a:spcAft>
                <a:spcPts val="0"/>
              </a:spcAft>
              <a:buClr>
                <a:schemeClr val="dk1"/>
              </a:buClr>
              <a:buSzPct val="100000"/>
              <a:buAutoNum type="arabicPeriod"/>
            </a:pPr>
            <a:r>
              <a:rPr b="1" lang="en">
                <a:solidFill>
                  <a:schemeClr val="dk1"/>
                </a:solidFill>
              </a:rPr>
              <a:t>Job creation</a:t>
            </a:r>
            <a:r>
              <a:rPr lang="en">
                <a:solidFill>
                  <a:schemeClr val="dk1"/>
                </a:solidFill>
              </a:rPr>
              <a:t>: The waste disposal industry can create employment opportunities, especially in impoverished areas.</a:t>
            </a:r>
            <a:endParaRPr>
              <a:solidFill>
                <a:schemeClr val="dk1"/>
              </a:solidFill>
            </a:endParaRPr>
          </a:p>
          <a:p>
            <a:pPr indent="-317182" lvl="0" marL="457200" rtl="0" algn="l">
              <a:spcBef>
                <a:spcPts val="0"/>
              </a:spcBef>
              <a:spcAft>
                <a:spcPts val="0"/>
              </a:spcAft>
              <a:buClr>
                <a:schemeClr val="dk1"/>
              </a:buClr>
              <a:buSzPct val="100000"/>
              <a:buAutoNum type="arabicPeriod"/>
            </a:pPr>
            <a:r>
              <a:rPr b="1" lang="en">
                <a:solidFill>
                  <a:schemeClr val="dk1"/>
                </a:solidFill>
              </a:rPr>
              <a:t>Resource recycling and poverty alleviation</a:t>
            </a:r>
            <a:r>
              <a:rPr lang="en">
                <a:solidFill>
                  <a:schemeClr val="dk1"/>
                </a:solidFill>
              </a:rPr>
              <a:t>: Garbage disposal can help alleviate poverty through resource recycling.</a:t>
            </a:r>
            <a:endParaRPr>
              <a:solidFill>
                <a:schemeClr val="dk1"/>
              </a:solidFill>
            </a:endParaRPr>
          </a:p>
          <a:p>
            <a:pPr indent="-317182" lvl="0" marL="457200" rtl="0" algn="l">
              <a:spcBef>
                <a:spcPts val="0"/>
              </a:spcBef>
              <a:spcAft>
                <a:spcPts val="0"/>
              </a:spcAft>
              <a:buClr>
                <a:schemeClr val="dk1"/>
              </a:buClr>
              <a:buSzPct val="100000"/>
              <a:buAutoNum type="arabicPeriod"/>
            </a:pPr>
            <a:r>
              <a:rPr b="1" lang="en">
                <a:solidFill>
                  <a:schemeClr val="dk1"/>
                </a:solidFill>
              </a:rPr>
              <a:t>Environmental health and agricultural production</a:t>
            </a:r>
            <a:r>
              <a:rPr lang="en">
                <a:solidFill>
                  <a:schemeClr val="dk1"/>
                </a:solidFill>
              </a:rPr>
              <a:t>: Proper waste disposal can help reduce environmental pollution and improve the quality of soil and water resources. This is crucial for agricultural production as they rely on clean soil and water sources to produce food. So as to change hunger</a:t>
            </a:r>
            <a:endParaRPr>
              <a:solidFill>
                <a:schemeClr val="dk1"/>
              </a:solidFill>
            </a:endParaRPr>
          </a:p>
        </p:txBody>
      </p:sp>
      <p:pic>
        <p:nvPicPr>
          <p:cNvPr id="90" name="Google Shape;90;p18"/>
          <p:cNvPicPr preferRelativeResize="0"/>
          <p:nvPr/>
        </p:nvPicPr>
        <p:blipFill>
          <a:blip r:embed="rId3">
            <a:alphaModFix/>
          </a:blip>
          <a:stretch>
            <a:fillRect/>
          </a:stretch>
        </p:blipFill>
        <p:spPr>
          <a:xfrm>
            <a:off x="130225" y="1458300"/>
            <a:ext cx="4233576" cy="2804743"/>
          </a:xfrm>
          <a:prstGeom prst="rect">
            <a:avLst/>
          </a:prstGeom>
          <a:noFill/>
          <a:ln>
            <a:noFill/>
          </a:ln>
        </p:spPr>
      </p:pic>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Sustainable cities and communities</a:t>
            </a:r>
            <a:endParaRPr/>
          </a:p>
        </p:txBody>
      </p:sp>
      <p:sp>
        <p:nvSpPr>
          <p:cNvPr id="96" name="Google Shape;96;p19"/>
          <p:cNvSpPr txBox="1"/>
          <p:nvPr>
            <p:ph idx="1" type="body"/>
          </p:nvPr>
        </p:nvSpPr>
        <p:spPr>
          <a:xfrm>
            <a:off x="4572000" y="1152475"/>
            <a:ext cx="4260300" cy="34164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None/>
            </a:pPr>
            <a:r>
              <a:rPr i="1" lang="en">
                <a:solidFill>
                  <a:schemeClr val="dk1"/>
                </a:solidFill>
              </a:rPr>
              <a:t>According to research, approximately 30% to 50% of people worldwide consider sorting when throwing garbage.</a:t>
            </a:r>
            <a:endParaRPr i="1">
              <a:solidFill>
                <a:schemeClr val="dk1"/>
              </a:solidFill>
            </a:endParaRPr>
          </a:p>
          <a:p>
            <a:pPr indent="-300037" lvl="0" marL="457200" rtl="0" algn="l">
              <a:spcBef>
                <a:spcPts val="1200"/>
              </a:spcBef>
              <a:spcAft>
                <a:spcPts val="0"/>
              </a:spcAft>
              <a:buClr>
                <a:schemeClr val="dk1"/>
              </a:buClr>
              <a:buSzPct val="100000"/>
              <a:buAutoNum type="arabicPeriod"/>
            </a:pPr>
            <a:r>
              <a:rPr b="1" lang="en">
                <a:solidFill>
                  <a:schemeClr val="dk1"/>
                </a:solidFill>
              </a:rPr>
              <a:t>Resource utilization and circular economy: </a:t>
            </a:r>
            <a:r>
              <a:rPr lang="en">
                <a:solidFill>
                  <a:schemeClr val="dk1"/>
                </a:solidFill>
              </a:rPr>
              <a:t>Garbage treatment is a key link in achieving resource utilization and circular economy.Through garbage classification, recycling, and reuse, cities can reduce resource waste, extend the life cycle of resources, and reduce dependence on limited resources.</a:t>
            </a:r>
            <a:endParaRPr>
              <a:solidFill>
                <a:schemeClr val="dk1"/>
              </a:solidFill>
            </a:endParaRPr>
          </a:p>
          <a:p>
            <a:pPr indent="-300037" lvl="0" marL="457200" rtl="0" algn="l">
              <a:spcBef>
                <a:spcPts val="0"/>
              </a:spcBef>
              <a:spcAft>
                <a:spcPts val="0"/>
              </a:spcAft>
              <a:buClr>
                <a:schemeClr val="dk1"/>
              </a:buClr>
              <a:buSzPct val="100000"/>
              <a:buAutoNum type="arabicPeriod"/>
            </a:pPr>
            <a:r>
              <a:rPr b="1" lang="en">
                <a:solidFill>
                  <a:schemeClr val="dk1"/>
                </a:solidFill>
              </a:rPr>
              <a:t>Environmental protection and public health: </a:t>
            </a:r>
            <a:r>
              <a:rPr lang="en">
                <a:solidFill>
                  <a:schemeClr val="dk1"/>
                </a:solidFill>
              </a:rPr>
              <a:t>Effective garbage disposal helps to protect the environment and public health.</a:t>
            </a:r>
            <a:endParaRPr>
              <a:solidFill>
                <a:schemeClr val="dk1"/>
              </a:solidFill>
            </a:endParaRPr>
          </a:p>
          <a:p>
            <a:pPr indent="-300037" lvl="0" marL="457200" rtl="0" algn="l">
              <a:spcBef>
                <a:spcPts val="0"/>
              </a:spcBef>
              <a:spcAft>
                <a:spcPts val="0"/>
              </a:spcAft>
              <a:buClr>
                <a:schemeClr val="dk1"/>
              </a:buClr>
              <a:buSzPct val="100000"/>
              <a:buAutoNum type="arabicPeriod"/>
            </a:pPr>
            <a:r>
              <a:rPr b="1" lang="en">
                <a:solidFill>
                  <a:schemeClr val="dk1"/>
                </a:solidFill>
              </a:rPr>
              <a:t>Community participation and awareness enhancement: </a:t>
            </a:r>
            <a:r>
              <a:rPr lang="en">
                <a:solidFill>
                  <a:schemeClr val="dk1"/>
                </a:solidFill>
              </a:rPr>
              <a:t>Garbage disposal requires the participation and awareness enhancement of community residents</a:t>
            </a:r>
            <a:r>
              <a:rPr b="1" lang="en">
                <a:solidFill>
                  <a:schemeClr val="dk1"/>
                </a:solidFill>
              </a:rPr>
              <a:t>.</a:t>
            </a:r>
            <a:endParaRPr b="1">
              <a:solidFill>
                <a:schemeClr val="dk1"/>
              </a:solidFill>
            </a:endParaRPr>
          </a:p>
        </p:txBody>
      </p:sp>
      <p:pic>
        <p:nvPicPr>
          <p:cNvPr id="97" name="Google Shape;97;p19"/>
          <p:cNvPicPr preferRelativeResize="0"/>
          <p:nvPr/>
        </p:nvPicPr>
        <p:blipFill>
          <a:blip r:embed="rId3">
            <a:alphaModFix/>
          </a:blip>
          <a:stretch>
            <a:fillRect/>
          </a:stretch>
        </p:blipFill>
        <p:spPr>
          <a:xfrm>
            <a:off x="90625" y="1652500"/>
            <a:ext cx="4412401" cy="1838501"/>
          </a:xfrm>
          <a:prstGeom prst="rect">
            <a:avLst/>
          </a:prstGeom>
          <a:noFill/>
          <a:ln>
            <a:noFill/>
          </a:ln>
        </p:spPr>
      </p:pic>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Climate action</a:t>
            </a:r>
            <a:endParaRPr/>
          </a:p>
        </p:txBody>
      </p:sp>
      <p:sp>
        <p:nvSpPr>
          <p:cNvPr id="103" name="Google Shape;103;p20"/>
          <p:cNvSpPr txBox="1"/>
          <p:nvPr>
            <p:ph idx="1" type="body"/>
          </p:nvPr>
        </p:nvSpPr>
        <p:spPr>
          <a:xfrm>
            <a:off x="4572000" y="1152475"/>
            <a:ext cx="4260300" cy="34164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0"/>
              </a:spcAft>
              <a:buNone/>
            </a:pPr>
            <a:r>
              <a:rPr i="1" lang="en">
                <a:solidFill>
                  <a:schemeClr val="dk1"/>
                </a:solidFill>
              </a:rPr>
              <a:t>Climate change leads to more frequent extreme weather events</a:t>
            </a:r>
            <a:endParaRPr i="1">
              <a:solidFill>
                <a:schemeClr val="dk1"/>
              </a:solidFill>
            </a:endParaRPr>
          </a:p>
          <a:p>
            <a:pPr indent="-300037" lvl="0" marL="457200" rtl="0" algn="l">
              <a:spcBef>
                <a:spcPts val="1200"/>
              </a:spcBef>
              <a:spcAft>
                <a:spcPts val="0"/>
              </a:spcAft>
              <a:buClr>
                <a:schemeClr val="dk1"/>
              </a:buClr>
              <a:buSzPct val="100000"/>
              <a:buAutoNum type="arabicPeriod"/>
            </a:pPr>
            <a:r>
              <a:rPr b="1" lang="en">
                <a:solidFill>
                  <a:schemeClr val="dk1"/>
                </a:solidFill>
              </a:rPr>
              <a:t>Reducing greenhouse gas emissions: </a:t>
            </a:r>
            <a:r>
              <a:rPr lang="en">
                <a:solidFill>
                  <a:schemeClr val="dk1"/>
                </a:solidFill>
              </a:rPr>
              <a:t>Greenhouse gases generated during waste disposal processes, such as methane and carbon dioxide, have a negative impact on climate change. By implementing effective waste treatment measures, such as composting of organic waste and controlling emissions from waste incineration, the emissions of these greenhouse gases can be reduced.</a:t>
            </a:r>
            <a:endParaRPr>
              <a:solidFill>
                <a:schemeClr val="dk1"/>
              </a:solidFill>
            </a:endParaRPr>
          </a:p>
          <a:p>
            <a:pPr indent="-300037" lvl="0" marL="457200" rtl="0" algn="l">
              <a:spcBef>
                <a:spcPts val="0"/>
              </a:spcBef>
              <a:spcAft>
                <a:spcPts val="0"/>
              </a:spcAft>
              <a:buClr>
                <a:schemeClr val="dk1"/>
              </a:buClr>
              <a:buSzPct val="100000"/>
              <a:buAutoNum type="arabicPeriod"/>
            </a:pPr>
            <a:r>
              <a:rPr b="1" lang="en">
                <a:solidFill>
                  <a:schemeClr val="dk1"/>
                </a:solidFill>
              </a:rPr>
              <a:t>Energy recycling and utilization: </a:t>
            </a:r>
            <a:r>
              <a:rPr lang="en">
                <a:solidFill>
                  <a:schemeClr val="dk1"/>
                </a:solidFill>
              </a:rPr>
              <a:t>Organic waste and combustible materials in garbage can be recycled and converted into energy, such as biogas or thermal energy generated by incineration. This type of energy recycling and utilization helps to reduce the demand for traditional energy and lower carbon emissions.</a:t>
            </a:r>
            <a:endParaRPr b="1">
              <a:solidFill>
                <a:schemeClr val="dk1"/>
              </a:solidFill>
            </a:endParaRPr>
          </a:p>
        </p:txBody>
      </p:sp>
      <p:pic>
        <p:nvPicPr>
          <p:cNvPr id="104" name="Google Shape;104;p20"/>
          <p:cNvPicPr preferRelativeResize="0"/>
          <p:nvPr/>
        </p:nvPicPr>
        <p:blipFill>
          <a:blip r:embed="rId3">
            <a:alphaModFix/>
          </a:blip>
          <a:stretch>
            <a:fillRect/>
          </a:stretch>
        </p:blipFill>
        <p:spPr>
          <a:xfrm>
            <a:off x="311698" y="1345000"/>
            <a:ext cx="3681926" cy="2453499"/>
          </a:xfrm>
          <a:prstGeom prst="rect">
            <a:avLst/>
          </a:prstGeom>
          <a:noFill/>
          <a:ln>
            <a:noFill/>
          </a:ln>
        </p:spPr>
      </p:pic>
      <p:sp>
        <p:nvSpPr>
          <p:cNvPr id="105" name="Google Shape;105;p20"/>
          <p:cNvSpPr txBox="1"/>
          <p:nvPr/>
        </p:nvSpPr>
        <p:spPr>
          <a:xfrm>
            <a:off x="311707" y="4088825"/>
            <a:ext cx="3681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u="sng">
                <a:solidFill>
                  <a:schemeClr val="hlink"/>
                </a:solidFill>
                <a:hlinkClick r:id="rId4"/>
              </a:rPr>
              <a:t>https://www.douyin.com/search/%E6%9A%B4%E9%A3%8E%E5%90%B9%E7%8E%BB%E7%92%83?aid=42dad15e-12a7-4798-8daa-13a5e3125d17&amp;modal_id=7353100100467461403&amp;type=general</a:t>
            </a:r>
            <a:endParaRPr sz="500"/>
          </a:p>
          <a:p>
            <a:pPr indent="0" lvl="0" marL="0" rtl="0" algn="l">
              <a:spcBef>
                <a:spcPts val="0"/>
              </a:spcBef>
              <a:spcAft>
                <a:spcPts val="0"/>
              </a:spcAft>
              <a:buNone/>
            </a:pPr>
            <a:r>
              <a:t/>
            </a:r>
            <a:endParaRPr/>
          </a:p>
        </p:txBody>
      </p:sp>
    </p:spTree>
  </p:cSld>
  <p:clrMapOvr>
    <a:masterClrMapping/>
  </p:clrMapOvr>
  <p:transition spd="med">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Life below water</a:t>
            </a:r>
            <a:endParaRPr/>
          </a:p>
        </p:txBody>
      </p:sp>
      <p:sp>
        <p:nvSpPr>
          <p:cNvPr id="111" name="Google Shape;111;p21"/>
          <p:cNvSpPr txBox="1"/>
          <p:nvPr>
            <p:ph idx="1" type="body"/>
          </p:nvPr>
        </p:nvSpPr>
        <p:spPr>
          <a:xfrm>
            <a:off x="4572000" y="1152475"/>
            <a:ext cx="4260300" cy="34164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None/>
            </a:pPr>
            <a:r>
              <a:rPr i="1" lang="en">
                <a:solidFill>
                  <a:schemeClr val="dk1"/>
                </a:solidFill>
              </a:rPr>
              <a:t>Approximately 80% of the marine environment has not yet been explored by humans.</a:t>
            </a:r>
            <a:endParaRPr i="1">
              <a:solidFill>
                <a:schemeClr val="dk1"/>
              </a:solidFill>
            </a:endParaRPr>
          </a:p>
          <a:p>
            <a:pPr indent="-300037" lvl="0" marL="457200" rtl="0" algn="l">
              <a:spcBef>
                <a:spcPts val="1200"/>
              </a:spcBef>
              <a:spcAft>
                <a:spcPts val="0"/>
              </a:spcAft>
              <a:buClr>
                <a:schemeClr val="dk1"/>
              </a:buClr>
              <a:buSzPct val="100000"/>
              <a:buAutoNum type="arabicPeriod"/>
            </a:pPr>
            <a:r>
              <a:rPr b="1" lang="en">
                <a:solidFill>
                  <a:schemeClr val="dk1"/>
                </a:solidFill>
              </a:rPr>
              <a:t>Marine pollution and garbage disposal:</a:t>
            </a:r>
            <a:r>
              <a:rPr lang="en">
                <a:solidFill>
                  <a:schemeClr val="dk1"/>
                </a:solidFill>
              </a:rPr>
              <a:t> Improper garbage disposal may lead to marine pollution, including the entry of plastic waste, waste, and other pollutants into the ocean.</a:t>
            </a:r>
            <a:endParaRPr>
              <a:solidFill>
                <a:schemeClr val="dk1"/>
              </a:solidFill>
            </a:endParaRPr>
          </a:p>
          <a:p>
            <a:pPr indent="-300037" lvl="0" marL="457200" rtl="0" algn="l">
              <a:spcBef>
                <a:spcPts val="0"/>
              </a:spcBef>
              <a:spcAft>
                <a:spcPts val="0"/>
              </a:spcAft>
              <a:buClr>
                <a:schemeClr val="dk1"/>
              </a:buClr>
              <a:buSzPct val="100000"/>
              <a:buAutoNum type="arabicPeriod"/>
            </a:pPr>
            <a:r>
              <a:rPr b="1" lang="en">
                <a:solidFill>
                  <a:schemeClr val="dk1"/>
                </a:solidFill>
              </a:rPr>
              <a:t>Marine Conservation: </a:t>
            </a:r>
            <a:r>
              <a:rPr lang="en">
                <a:solidFill>
                  <a:schemeClr val="dk1"/>
                </a:solidFill>
              </a:rPr>
              <a:t>Marine debris poses a direct threat to marine life, such as turtles, whales, and seabirds that may accidentally ingest or entangle themselves in plastic debris, leading to death.</a:t>
            </a:r>
            <a:endParaRPr>
              <a:solidFill>
                <a:schemeClr val="dk1"/>
              </a:solidFill>
            </a:endParaRPr>
          </a:p>
          <a:p>
            <a:pPr indent="-300037" lvl="0" marL="457200" rtl="0" algn="l">
              <a:spcBef>
                <a:spcPts val="0"/>
              </a:spcBef>
              <a:spcAft>
                <a:spcPts val="0"/>
              </a:spcAft>
              <a:buClr>
                <a:schemeClr val="dk1"/>
              </a:buClr>
              <a:buSzPct val="100000"/>
              <a:buAutoNum type="arabicPeriod"/>
            </a:pPr>
            <a:r>
              <a:rPr b="1" lang="en">
                <a:solidFill>
                  <a:schemeClr val="dk1"/>
                </a:solidFill>
              </a:rPr>
              <a:t>Marine resource protection: </a:t>
            </a:r>
            <a:r>
              <a:rPr lang="en">
                <a:solidFill>
                  <a:schemeClr val="dk1"/>
                </a:solidFill>
              </a:rPr>
              <a:t>The ocean is an important source of resources, including food, energy, medicine, and other biological resources.</a:t>
            </a:r>
            <a:endParaRPr>
              <a:solidFill>
                <a:schemeClr val="dk1"/>
              </a:solidFill>
            </a:endParaRPr>
          </a:p>
          <a:p>
            <a:pPr indent="-300037" lvl="0" marL="457200" rtl="0" algn="l">
              <a:spcBef>
                <a:spcPts val="0"/>
              </a:spcBef>
              <a:spcAft>
                <a:spcPts val="0"/>
              </a:spcAft>
              <a:buClr>
                <a:schemeClr val="dk1"/>
              </a:buClr>
              <a:buSzPct val="100000"/>
              <a:buAutoNum type="arabicPeriod"/>
            </a:pPr>
            <a:r>
              <a:rPr b="1" lang="en">
                <a:solidFill>
                  <a:schemeClr val="dk1"/>
                </a:solidFill>
              </a:rPr>
              <a:t>Environmental health and ecological balance: </a:t>
            </a:r>
            <a:r>
              <a:rPr lang="en">
                <a:solidFill>
                  <a:schemeClr val="dk1"/>
                </a:solidFill>
              </a:rPr>
              <a:t>The health of marine ecosystems is crucial for the ecological balance of the Earth.</a:t>
            </a:r>
            <a:endParaRPr>
              <a:solidFill>
                <a:schemeClr val="dk1"/>
              </a:solidFill>
            </a:endParaRPr>
          </a:p>
        </p:txBody>
      </p:sp>
      <p:pic>
        <p:nvPicPr>
          <p:cNvPr id="112" name="Google Shape;112;p21"/>
          <p:cNvPicPr preferRelativeResize="0"/>
          <p:nvPr/>
        </p:nvPicPr>
        <p:blipFill>
          <a:blip r:embed="rId3">
            <a:alphaModFix/>
          </a:blip>
          <a:stretch>
            <a:fillRect/>
          </a:stretch>
        </p:blipFill>
        <p:spPr>
          <a:xfrm>
            <a:off x="196750" y="1432375"/>
            <a:ext cx="4267197" cy="2856605"/>
          </a:xfrm>
          <a:prstGeom prst="rect">
            <a:avLst/>
          </a:prstGeom>
          <a:noFill/>
          <a:ln>
            <a:noFill/>
          </a:ln>
        </p:spPr>
      </p:pic>
    </p:spTree>
  </p:cSld>
  <p:clrMapOvr>
    <a:masterClrMapping/>
  </p:clrMapOvr>
  <mc:AlternateContent>
    <mc:Choice Requires="p14">
      <p:transition spd="med">
        <p14:flip dir="l"/>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